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MM6LcXb+u1+xQVEmx4ApFGmPD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73FE9A-1125-461A-828C-93C835884D24}">
  <a:tblStyle styleId="{8873FE9A-1125-461A-828C-93C835884D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6c4f4319db69498f3e.gradio.live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e6544b38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e6544b3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f4d78b34d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f4d78b34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f4d78b34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f4d78b3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e6544b383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e6544b38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e6544b38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e6544b3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df94006e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df94006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e6544b383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e6544b38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df94006e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df94006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f4d78b34d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f4d78b3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their ability to process time series and recognize long-term data dependencies efficiently</a:t>
            </a:r>
            <a:r>
              <a:rPr lang="en-US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df94006e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df94006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e6544b383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e6544b38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e6544b383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e6544b38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e6544b383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e6544b38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e6544b383_2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e6544b38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e6544b383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e6544b38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e6544b383_2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e6544b383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e6544b383_2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fe6544b38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f3ff2881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f3ff288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e6544b383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e6544b38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e6544b383_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e6544b38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df94006e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df94006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e6544b383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fe6544b38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e6544b383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e6544b38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https://6c4f4319db69498f3e.gradio.live/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df94006e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df94006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b746e715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b746e71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df94006e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df94006e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df94006e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df94006e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f4d78b34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f4d78b34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6544b38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e6544b3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1524000" y="1033272"/>
            <a:ext cx="9144000" cy="24780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1524000" y="3822192"/>
            <a:ext cx="9144000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4512564" y="-1028700"/>
            <a:ext cx="3959352" cy="102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614700" y="1949100"/>
            <a:ext cx="484930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2286218" y="-598082"/>
            <a:ext cx="4849300" cy="772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371600" y="987425"/>
            <a:ext cx="3932237" cy="1894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5650992" y="987425"/>
            <a:ext cx="56875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1371600" y="3058510"/>
            <a:ext cx="3932237" cy="28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371600" y="1709738"/>
            <a:ext cx="996696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371600" y="4974336"/>
            <a:ext cx="9966961" cy="111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1371600" y="2112264"/>
            <a:ext cx="484632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6766560" y="2112265"/>
            <a:ext cx="4846320" cy="3959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371600" y="2112264"/>
            <a:ext cx="484107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1371600" y="3018472"/>
            <a:ext cx="4841076" cy="31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6766560" y="2112264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6766560" y="3018471"/>
            <a:ext cx="4841076" cy="310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1371600" y="987552"/>
            <a:ext cx="3932237" cy="18928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505319" y="987425"/>
            <a:ext cx="583324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1371600" y="3033286"/>
            <a:ext cx="3932237" cy="283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 flipH="1" rot="10800000">
            <a:off x="0" y="6401226"/>
            <a:ext cx="12192000" cy="456773"/>
          </a:xfrm>
          <a:prstGeom prst="rect">
            <a:avLst/>
          </a:prstGeom>
          <a:gradFill>
            <a:gsLst>
              <a:gs pos="0">
                <a:srgbClr val="264CC6">
                  <a:alpha val="27843"/>
                </a:srgbClr>
              </a:gs>
              <a:gs pos="14000">
                <a:srgbClr val="264CC6">
                  <a:alpha val="27843"/>
                </a:srgbClr>
              </a:gs>
              <a:gs pos="100000">
                <a:srgbClr val="38A1D8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3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0">
                <a:srgbClr val="B673E4">
                  <a:alpha val="54901"/>
                </a:srgbClr>
              </a:gs>
              <a:gs pos="9000">
                <a:srgbClr val="B673E4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i="0" sz="3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equinxx/stock-tweets-for-sentiment-analysis-and-prediction?select=stock_yfinance_data.csv" TargetMode="External"/><Relationship Id="rId4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rgbClr val="264CC6">
                  <a:alpha val="80000"/>
                </a:srgb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1"/>
          <p:cNvSpPr/>
          <p:nvPr/>
        </p:nvSpPr>
        <p:spPr>
          <a:xfrm rot="-54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0">
                <a:srgbClr val="1A8881">
                  <a:alpha val="0"/>
                </a:srgbClr>
              </a:gs>
              <a:gs pos="49000">
                <a:srgbClr val="1A8881">
                  <a:alpha val="0"/>
                </a:srgbClr>
              </a:gs>
              <a:gs pos="99000">
                <a:srgbClr val="23B6AC">
                  <a:alpha val="78823"/>
                </a:srgbClr>
              </a:gs>
              <a:gs pos="100000">
                <a:srgbClr val="23B6AC">
                  <a:alpha val="78823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 rot="6097948">
            <a:off x="1596299" y="622165"/>
            <a:ext cx="5121183" cy="5458076"/>
          </a:xfrm>
          <a:prstGeom prst="ellipse">
            <a:avLst/>
          </a:prstGeom>
          <a:gradFill>
            <a:gsLst>
              <a:gs pos="0">
                <a:srgbClr val="CFD9F6">
                  <a:alpha val="0"/>
                </a:srgbClr>
              </a:gs>
              <a:gs pos="39000">
                <a:srgbClr val="CFD9F6">
                  <a:alpha val="0"/>
                </a:srgbClr>
              </a:gs>
              <a:gs pos="100000">
                <a:srgbClr val="23B6AC">
                  <a:alpha val="28627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905703" y="2071658"/>
            <a:ext cx="6292800" cy="29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venir"/>
              <a:buNone/>
            </a:pPr>
            <a:r>
              <a:rPr b="0" lang="en-US" sz="4400">
                <a:latin typeface="Times New Roman"/>
                <a:ea typeface="Times New Roman"/>
                <a:cs typeface="Times New Roman"/>
                <a:sym typeface="Times New Roman"/>
              </a:rPr>
              <a:t>ANALYZING AND PREDICTING STOCK PRICES THROUGH TWEET</a:t>
            </a:r>
            <a:endParaRPr b="0"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venir"/>
              <a:buNone/>
            </a:pPr>
            <a:r>
              <a:rPr b="0" lang="en-US" sz="4400">
                <a:latin typeface="Times New Roman"/>
                <a:ea typeface="Times New Roman"/>
                <a:cs typeface="Times New Roman"/>
                <a:sym typeface="Times New Roman"/>
              </a:rPr>
              <a:t> SENTIMENT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phere of mesh and nodes" id="92" name="Google Shape;92;p1"/>
          <p:cNvPicPr preferRelativeResize="0"/>
          <p:nvPr/>
        </p:nvPicPr>
        <p:blipFill rotWithShape="1">
          <a:blip r:embed="rId3">
            <a:alphaModFix/>
          </a:blip>
          <a:srcRect b="0" l="43075" r="12087" t="0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e6544b383_0_0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g2fe6544b383_0_0"/>
          <p:cNvSpPr txBox="1"/>
          <p:nvPr>
            <p:ph type="title"/>
          </p:nvPr>
        </p:nvSpPr>
        <p:spPr>
          <a:xfrm>
            <a:off x="975300" y="2"/>
            <a:ext cx="10241400" cy="54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Prophet Visualizations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2fe6544b3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816352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g2fe6544b3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3627926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f4d78b34d_0_78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g2ff4d78b34d_0_78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Prophet Model Conclusions and Next Steps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2ff4d78b34d_0_78"/>
          <p:cNvSpPr txBox="1"/>
          <p:nvPr/>
        </p:nvSpPr>
        <p:spPr>
          <a:xfrm>
            <a:off x="153450" y="554100"/>
            <a:ext cx="115086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Performance Summary: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negative R-squared values indicate that the Prophet model is underperforming and struggling to capture the volatility or trends in these stocks, particularly with volatile stocks like TSLA and AMZN.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 MAE and RMSE Values indicate that the model's predictions are off from the actual values.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Reasons for Poor Performance: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data: When broken down by specific stocks, the data sets are much smaller than the complete dataset.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 Volatility: Prophet may struggle to effectively handle highly volatile stocks. Prophet is better suited long-term trends but it may not capture fluctuations and non-linear patterns commonly seen in stock prices.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prophet mainly using time-based features the included regressors may not be sufficient to explain the complexity of stock price movements.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Limitations: Stock data is highly influenced by external events, news, and market conditions, which are not easily captured by the time-series model.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features could be added, including external factors such as economic indicators like interest rates, inflation and consumer confidence.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stock price movements often having complex, non-linear relationships, trying  machine learning models like Random Forests, or deep learning models like LSTM (Long Short-Term Memory) networks could be used to capture more complex patterns more accurately.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f4d78b34d_0_58"/>
          <p:cNvSpPr/>
          <p:nvPr/>
        </p:nvSpPr>
        <p:spPr>
          <a:xfrm rot="-5400000">
            <a:off x="1874250" y="6280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g2ff4d78b34d_0_58"/>
          <p:cNvSpPr txBox="1"/>
          <p:nvPr>
            <p:ph type="title"/>
          </p:nvPr>
        </p:nvSpPr>
        <p:spPr>
          <a:xfrm>
            <a:off x="2443350" y="2502300"/>
            <a:ext cx="7305300" cy="569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(CNN)</a:t>
            </a:r>
            <a:endParaRPr b="0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e6544b383_2_3"/>
          <p:cNvSpPr txBox="1"/>
          <p:nvPr>
            <p:ph type="title"/>
          </p:nvPr>
        </p:nvSpPr>
        <p:spPr>
          <a:xfrm>
            <a:off x="5147325" y="371725"/>
            <a:ext cx="41121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mpact"/>
                <a:ea typeface="Impact"/>
                <a:cs typeface="Impact"/>
                <a:sym typeface="Impact"/>
              </a:rPr>
              <a:t>CNN MODEL STEPS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8" name="Google Shape;188;g2fe6544b383_2_3"/>
          <p:cNvSpPr txBox="1"/>
          <p:nvPr/>
        </p:nvSpPr>
        <p:spPr>
          <a:xfrm>
            <a:off x="5982125" y="2081400"/>
            <a:ext cx="31620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Tuning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Application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g2fe6544b383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1606225"/>
            <a:ext cx="3985900" cy="46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e6544b383_2_3"/>
          <p:cNvSpPr/>
          <p:nvPr/>
        </p:nvSpPr>
        <p:spPr>
          <a:xfrm rot="-5400000">
            <a:off x="6163701" y="2071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6544b383_0_10"/>
          <p:cNvSpPr txBox="1"/>
          <p:nvPr>
            <p:ph type="title"/>
          </p:nvPr>
        </p:nvSpPr>
        <p:spPr>
          <a:xfrm>
            <a:off x="536575" y="1155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DATA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g2fe6544b383_0_10"/>
          <p:cNvSpPr txBox="1"/>
          <p:nvPr/>
        </p:nvSpPr>
        <p:spPr>
          <a:xfrm>
            <a:off x="1618175" y="1406200"/>
            <a:ext cx="9324000" cy="4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and apply a date function to extract date information from a datetime column.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Vader to generate sentiment scores for tweets in the stock_tweet dataframe.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-US" sz="19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Engineering:</a:t>
            </a:r>
            <a:endParaRPr b="1" sz="19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column to count the number of tweets for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company daily.</a:t>
            </a:r>
            <a:endParaRPr b="1"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column to calculate the difference between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and closing prices.</a:t>
            </a:r>
            <a:endParaRPr b="1"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column to calculate the difference from the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closing price.</a:t>
            </a:r>
            <a:endParaRPr b="1"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the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stock_tweet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stock_yfinance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dataframes.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Isolate the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 as the target variable.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the stock dataframe into numerical and categorical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normalization.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numerical data using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StandardScaler.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categorical data using pandas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get_dummies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with integer dtype.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categorical and numerical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frames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create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final_stock_df.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any missing values.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final_stock_df to CSV as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final_stock_data.csv.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df94006e2_0_6"/>
          <p:cNvSpPr txBox="1"/>
          <p:nvPr>
            <p:ph type="title"/>
          </p:nvPr>
        </p:nvSpPr>
        <p:spPr>
          <a:xfrm>
            <a:off x="523975" y="2047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MODEL CREATION: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2fdf94006e2_0_6"/>
          <p:cNvSpPr txBox="1"/>
          <p:nvPr>
            <p:ph idx="1" type="body"/>
          </p:nvPr>
        </p:nvSpPr>
        <p:spPr>
          <a:xfrm>
            <a:off x="241450" y="1585725"/>
            <a:ext cx="8555700" cy="46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3819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Load Data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Define the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stock_df dataframe from final_stock_data.csv</a:t>
            </a:r>
            <a:endParaRPr b="1"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Prepare data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to include all features from stock_df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except the close function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 as the close function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Split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1795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into training and testing datasets.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Build CNN Model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Used linear regression as the model focus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create a total of 7 Dense layers: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input layer with 18 nodes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output layer with 1 node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Set activation function to ‘relu’ for all layers except the output layer, which uses ‘linear’.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Compile Model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Use mean absolute percentage error as the loss metric, as accuracy is not suitable for this problem.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b="1" lang="en-US" sz="2030" u="sng">
                <a:latin typeface="Times New Roman"/>
                <a:ea typeface="Times New Roman"/>
                <a:cs typeface="Times New Roman"/>
                <a:sym typeface="Times New Roman"/>
              </a:rPr>
              <a:t>Train Model</a:t>
            </a:r>
            <a:endParaRPr b="1" sz="203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Achieve a loss of approximately 0.15% and a mean absolute error of 0.39.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9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1795">
                <a:latin typeface="Times New Roman"/>
                <a:ea typeface="Times New Roman"/>
                <a:cs typeface="Times New Roman"/>
                <a:sym typeface="Times New Roman"/>
              </a:rPr>
              <a:t>The R² score, indicating how close the predicted values are to the actual values, is 0.99996.</a:t>
            </a:r>
            <a:endParaRPr sz="17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2fdf94006e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75" y="1810101"/>
            <a:ext cx="5248224" cy="1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e6544b383_2_11"/>
          <p:cNvSpPr txBox="1"/>
          <p:nvPr>
            <p:ph type="title"/>
          </p:nvPr>
        </p:nvSpPr>
        <p:spPr>
          <a:xfrm>
            <a:off x="517250" y="371700"/>
            <a:ext cx="54417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MODEL TUNING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2fe6544b383_2_11"/>
          <p:cNvSpPr txBox="1"/>
          <p:nvPr/>
        </p:nvSpPr>
        <p:spPr>
          <a:xfrm>
            <a:off x="5214075" y="1230350"/>
            <a:ext cx="6858000" cy="4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Model Function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c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reate_model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that follows the same methodology as the previous model, with adjusted hyperparameters for each run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Hyperparameters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utlizized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keras_tuner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run the c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reate_model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 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 times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the optimal model and hyperparameters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Best Model 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the R² score for the best model, which is 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0.99902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1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Predictions</a:t>
            </a:r>
            <a:endParaRPr b="1"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y_test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y_pred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values, with most predictions differing by less than </a:t>
            </a: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point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2fe6544b383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2027000"/>
            <a:ext cx="4986850" cy="22343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g2fe6544b383_2_11"/>
          <p:cNvGraphicFramePr/>
          <p:nvPr/>
        </p:nvGraphicFramePr>
        <p:xfrm>
          <a:off x="566250" y="468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{8873FE9A-1125-461A-828C-93C835884D24}</a:tableStyleId>
              </a:tblPr>
              <a:tblGrid>
                <a:gridCol w="2072850"/>
                <a:gridCol w="2072850"/>
              </a:tblGrid>
              <a:tr h="69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y_test (true value)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y_pred (predicted value)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2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264.84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263.98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df94006e2_0_12"/>
          <p:cNvSpPr txBox="1"/>
          <p:nvPr>
            <p:ph type="title"/>
          </p:nvPr>
        </p:nvSpPr>
        <p:spPr>
          <a:xfrm>
            <a:off x="553625" y="103600"/>
            <a:ext cx="5780400" cy="64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 MODEL APPLICATION: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2fdf94006e2_0_12"/>
          <p:cNvSpPr txBox="1"/>
          <p:nvPr>
            <p:ph idx="1" type="body"/>
          </p:nvPr>
        </p:nvSpPr>
        <p:spPr>
          <a:xfrm>
            <a:off x="100175" y="1147528"/>
            <a:ext cx="4292100" cy="482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Define Prediction Function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Create a predict function to process user-input data and predict the Close value.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Test Functiontionality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Validate the code to ensure it performs as expected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Build and Deploy Application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Develop the application using Gradio and execute it.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2fdf94006e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50" y="2240263"/>
            <a:ext cx="3730500" cy="23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fdf94006e2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058" y="2135525"/>
            <a:ext cx="3557741" cy="258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fdf94006e2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424" y="4931855"/>
            <a:ext cx="4532076" cy="118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fdf94006e2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25" y="103600"/>
            <a:ext cx="5098549" cy="20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f4d78b34d_0_63"/>
          <p:cNvSpPr/>
          <p:nvPr/>
        </p:nvSpPr>
        <p:spPr>
          <a:xfrm rot="-5400000">
            <a:off x="1874250" y="6280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g2ff4d78b34d_0_63"/>
          <p:cNvSpPr txBox="1"/>
          <p:nvPr>
            <p:ph type="title"/>
          </p:nvPr>
        </p:nvSpPr>
        <p:spPr>
          <a:xfrm>
            <a:off x="2726700" y="2502300"/>
            <a:ext cx="6738600" cy="569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latin typeface="Times New Roman"/>
                <a:ea typeface="Times New Roman"/>
                <a:cs typeface="Times New Roman"/>
                <a:sym typeface="Times New Roman"/>
              </a:rPr>
              <a:t>Long Short-Term Memory (LSTM)</a:t>
            </a:r>
            <a:endParaRPr b="0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df94006e2_0_18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LTSM STEPS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fdf94006e2_0_18"/>
          <p:cNvSpPr txBox="1"/>
          <p:nvPr>
            <p:ph idx="1" type="body"/>
          </p:nvPr>
        </p:nvSpPr>
        <p:spPr>
          <a:xfrm>
            <a:off x="1371600" y="2112275"/>
            <a:ext cx="87099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Merging and Cleaning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LSTM Model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Compile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Train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Application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g2fdf94006e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0" y="1243063"/>
            <a:ext cx="7032526" cy="43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fdf94006e2_0_18"/>
          <p:cNvSpPr/>
          <p:nvPr/>
        </p:nvSpPr>
        <p:spPr>
          <a:xfrm rot="-5400000">
            <a:off x="1689300" y="442675"/>
            <a:ext cx="47256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318700" y="802625"/>
            <a:ext cx="393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>
            <p:ph idx="2" type="body"/>
          </p:nvPr>
        </p:nvSpPr>
        <p:spPr>
          <a:xfrm>
            <a:off x="247875" y="1934275"/>
            <a:ext cx="53826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Our objective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to examine how stock prices are influenced and explore the potential correlation between company/stock sentiment in daily tweets for the top 5 companies.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Data Source: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Kaggle: Stock Tweets for Sentiment Analysis and Prediction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dataset comprises tweets about the top 25 most-watched stock tickers on Yahoo Finance from September 30, 2021, to September 30, 2022.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License: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CC0: Public Domain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321" y="3421550"/>
            <a:ext cx="4938084" cy="22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725" y="164625"/>
            <a:ext cx="7286400" cy="20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type="title"/>
          </p:nvPr>
        </p:nvSpPr>
        <p:spPr>
          <a:xfrm>
            <a:off x="6008100" y="724150"/>
            <a:ext cx="4305900" cy="71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Models Leveraged: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641100" y="1934275"/>
            <a:ext cx="49383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Prophet Forecasting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onvolutional Neural Network (CNN)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 Short-Term Memory (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LSTM)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e6544b383_2_26"/>
          <p:cNvSpPr txBox="1"/>
          <p:nvPr>
            <p:ph type="title"/>
          </p:nvPr>
        </p:nvSpPr>
        <p:spPr>
          <a:xfrm>
            <a:off x="1371600" y="2561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LTSM DATA 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fe6544b383_2_26"/>
          <p:cNvSpPr txBox="1"/>
          <p:nvPr>
            <p:ph idx="1" type="body"/>
          </p:nvPr>
        </p:nvSpPr>
        <p:spPr>
          <a:xfrm>
            <a:off x="1422975" y="1547200"/>
            <a:ext cx="5640600" cy="45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b="1"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Extract data information</a:t>
            </a:r>
            <a:endParaRPr b="1"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create and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apply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to extract the date from the datetime column in both dataframes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entiment Analysis</a:t>
            </a:r>
            <a:endParaRPr b="1"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Use VADER to generate sentiment scores for tweets in the stock_tweet dataframe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b="1" lang="en-US" sz="1400" u="sng"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b="1" sz="1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Daily Tweet Count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Add a column to count the number of tweets a company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receives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each day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Open/Close Price Difference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create a column to calculate the difference between the opening and closing stock prices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Previous Close Price Difference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add a column to compute the difference between the previous days and the current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day's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closing prices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e6544b383_2_38"/>
          <p:cNvSpPr txBox="1"/>
          <p:nvPr>
            <p:ph type="title"/>
          </p:nvPr>
        </p:nvSpPr>
        <p:spPr>
          <a:xfrm>
            <a:off x="1371600" y="3331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Merging and Cleaning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g2fe6544b383_2_38"/>
          <p:cNvSpPr txBox="1"/>
          <p:nvPr>
            <p:ph idx="1" type="body"/>
          </p:nvPr>
        </p:nvSpPr>
        <p:spPr>
          <a:xfrm>
            <a:off x="1371600" y="1624250"/>
            <a:ext cx="87099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Merge Dataframes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Combine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stock_tweet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stock_yfinance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dataframes based on date and Stock Name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Isolate Target Variable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Extract the close column as the target variable for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Prepare Data for Normalization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plit the 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ataframe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into numerical and categorical 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ataframes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Normalize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Apply MinMaxScaler to the numerical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Combine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Merge the normalized numerical and categorical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frames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to create merged_data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Handle Missing Values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9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emove any NA values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e6544b383_2_44"/>
          <p:cNvSpPr txBox="1"/>
          <p:nvPr>
            <p:ph type="title"/>
          </p:nvPr>
        </p:nvSpPr>
        <p:spPr>
          <a:xfrm>
            <a:off x="1137375" y="11487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Function Structure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fe6544b383_2_44"/>
          <p:cNvSpPr/>
          <p:nvPr/>
        </p:nvSpPr>
        <p:spPr>
          <a:xfrm rot="-5400000">
            <a:off x="3835775" y="-176325"/>
            <a:ext cx="47256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fe6544b383_2_44"/>
          <p:cNvSpPr txBox="1"/>
          <p:nvPr>
            <p:ph idx="1" type="body"/>
          </p:nvPr>
        </p:nvSpPr>
        <p:spPr>
          <a:xfrm>
            <a:off x="3529175" y="1512975"/>
            <a:ext cx="5987400" cy="43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682"/>
              <a:buFont typeface="Arial"/>
              <a:buNone/>
            </a:pPr>
            <a:r>
              <a:t/>
            </a:r>
            <a:endParaRPr b="1" sz="38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902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901">
                <a:latin typeface="Times New Roman"/>
                <a:ea typeface="Times New Roman"/>
                <a:cs typeface="Times New Roman"/>
                <a:sym typeface="Times New Roman"/>
              </a:rPr>
              <a:t>analyze_tweets()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902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901">
                <a:latin typeface="Times New Roman"/>
                <a:ea typeface="Times New Roman"/>
                <a:cs typeface="Times New Roman"/>
                <a:sym typeface="Times New Roman"/>
              </a:rPr>
              <a:t>create_sequences()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902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901">
                <a:latin typeface="Times New Roman"/>
                <a:ea typeface="Times New Roman"/>
                <a:cs typeface="Times New Roman"/>
                <a:sym typeface="Times New Roman"/>
              </a:rPr>
              <a:t>fetch_recent_stock_data()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723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71">
                <a:latin typeface="Times New Roman"/>
                <a:ea typeface="Times New Roman"/>
                <a:cs typeface="Times New Roman"/>
                <a:sym typeface="Times New Roman"/>
              </a:rPr>
              <a:t>train_model()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437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22">
                <a:latin typeface="Times New Roman"/>
                <a:ea typeface="Times New Roman"/>
                <a:cs typeface="Times New Roman"/>
                <a:sym typeface="Times New Roman"/>
              </a:rPr>
              <a:t>predict_next_day_close_yfinance()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predict_stock_price()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elevate_model()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e6544b383_2_130"/>
          <p:cNvSpPr txBox="1"/>
          <p:nvPr>
            <p:ph idx="2" type="body"/>
          </p:nvPr>
        </p:nvSpPr>
        <p:spPr>
          <a:xfrm>
            <a:off x="7241635" y="1724165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analyze_tweets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4013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Analyzes the sentiment of user-inputted tweets.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create_sequences</a:t>
            </a:r>
            <a:endParaRPr sz="3600" u="sng">
              <a:solidFill>
                <a:schemeClr val="accen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4013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Generates sequences of 60 days of stock data for LSTM model training.</a:t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fetch_recent_stock_data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465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9069"/>
              <a:buFont typeface="Times New Roman"/>
              <a:buChar char="○"/>
            </a:pPr>
            <a:r>
              <a:rPr lang="en-US" sz="3017">
                <a:latin typeface="Times New Roman"/>
                <a:ea typeface="Times New Roman"/>
                <a:cs typeface="Times New Roman"/>
                <a:sym typeface="Times New Roman"/>
              </a:rPr>
              <a:t>Retrieves the latest stock</a:t>
            </a: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 data using yfinance.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9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g2fe6544b383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75" y="577925"/>
            <a:ext cx="6037798" cy="49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e6544b383_2_102"/>
          <p:cNvSpPr txBox="1"/>
          <p:nvPr>
            <p:ph idx="1" type="body"/>
          </p:nvPr>
        </p:nvSpPr>
        <p:spPr>
          <a:xfrm>
            <a:off x="7345800" y="1598539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train_model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80108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86"/>
              <a:buFont typeface="Times New Roman"/>
              <a:buChar char="○"/>
            </a:pPr>
            <a:r>
              <a:rPr lang="en-US" sz="2807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3017">
                <a:latin typeface="Times New Roman"/>
                <a:ea typeface="Times New Roman"/>
                <a:cs typeface="Times New Roman"/>
                <a:sym typeface="Times New Roman"/>
              </a:rPr>
              <a:t>rains the LST</a:t>
            </a: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M model using the selected stock data.</a:t>
            </a:r>
            <a:endParaRPr/>
          </a:p>
        </p:txBody>
      </p:sp>
      <p:pic>
        <p:nvPicPr>
          <p:cNvPr id="266" name="Google Shape;266;g2fe6544b383_2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50" y="241100"/>
            <a:ext cx="5346198" cy="576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e6544b383_2_116"/>
          <p:cNvSpPr txBox="1"/>
          <p:nvPr>
            <p:ph idx="1" type="body"/>
          </p:nvPr>
        </p:nvSpPr>
        <p:spPr>
          <a:xfrm>
            <a:off x="398350" y="1783675"/>
            <a:ext cx="6112800" cy="20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22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predict_next_day_close_yfinance</a:t>
            </a:r>
            <a:endParaRPr sz="2822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93476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96"/>
              <a:buFont typeface="Times New Roman"/>
              <a:buChar char="○"/>
            </a:pP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Forecasts the next day's closing stock price with the trained LSTM model.</a:t>
            </a:r>
            <a:endParaRPr/>
          </a:p>
        </p:txBody>
      </p:sp>
      <p:pic>
        <p:nvPicPr>
          <p:cNvPr id="272" name="Google Shape;272;g2fe6544b383_2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150" y="441525"/>
            <a:ext cx="5680852" cy="45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e6544b383_2_123"/>
          <p:cNvSpPr txBox="1"/>
          <p:nvPr>
            <p:ph type="title"/>
          </p:nvPr>
        </p:nvSpPr>
        <p:spPr>
          <a:xfrm>
            <a:off x="716625" y="396675"/>
            <a:ext cx="11355600" cy="32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40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predict_stock_price</a:t>
            </a:r>
            <a:endParaRPr b="0" sz="40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76988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259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the final stock price prediction output through Gradio</a:t>
            </a:r>
            <a:endParaRPr sz="259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00" u="sng">
                <a:latin typeface="Times New Roman"/>
                <a:ea typeface="Times New Roman"/>
                <a:cs typeface="Times New Roman"/>
                <a:sym typeface="Times New Roman"/>
              </a:rPr>
              <a:t>Gradio Interface:</a:t>
            </a:r>
            <a:endParaRPr sz="3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01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1827">
                <a:latin typeface="Times New Roman"/>
                <a:ea typeface="Times New Roman"/>
                <a:cs typeface="Times New Roman"/>
                <a:sym typeface="Times New Roman"/>
              </a:rPr>
              <a:t>Stock Price Prediction Tab</a:t>
            </a:r>
            <a:endParaRPr sz="18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87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-US" sz="180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training the model and making stock price predictions.</a:t>
            </a:r>
            <a:endParaRPr sz="180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-US" sz="1844">
                <a:latin typeface="Times New Roman"/>
                <a:ea typeface="Times New Roman"/>
                <a:cs typeface="Times New Roman"/>
                <a:sym typeface="Times New Roman"/>
              </a:rPr>
              <a:t>Tweet Sentiment Analysis Tab</a:t>
            </a:r>
            <a:endParaRPr sz="184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698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2734"/>
              <a:buFont typeface="Times New Roman"/>
              <a:buChar char="○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Analyzes the sentiment of multiple tweets.</a:t>
            </a:r>
            <a:r>
              <a:rPr lang="en-US" sz="259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78" name="Google Shape;278;g2fe6544b383_2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" y="3845646"/>
            <a:ext cx="12191999" cy="242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f3ff2881c_0_1"/>
          <p:cNvSpPr txBox="1"/>
          <p:nvPr>
            <p:ph idx="1" type="body"/>
          </p:nvPr>
        </p:nvSpPr>
        <p:spPr>
          <a:xfrm>
            <a:off x="-648950" y="862714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evaulate_model</a:t>
            </a:r>
            <a:endParaRPr sz="3600" u="sng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80108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86"/>
              <a:buFont typeface="Times New Roman"/>
              <a:buChar char="○"/>
            </a:pPr>
            <a:r>
              <a:rPr lang="en-US" sz="2807">
                <a:latin typeface="Times New Roman"/>
                <a:ea typeface="Times New Roman"/>
                <a:cs typeface="Times New Roman"/>
                <a:sym typeface="Times New Roman"/>
              </a:rPr>
              <a:t>Provides metrics based on model performance</a:t>
            </a:r>
            <a:r>
              <a:rPr lang="en-US" sz="2596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84" name="Google Shape;284;g2ff3ff2881c_0_1"/>
          <p:cNvPicPr preferRelativeResize="0"/>
          <p:nvPr/>
        </p:nvPicPr>
        <p:blipFill rotWithShape="1">
          <a:blip r:embed="rId3">
            <a:alphaModFix/>
          </a:blip>
          <a:srcRect b="0" l="0" r="22857" t="0"/>
          <a:stretch/>
        </p:blipFill>
        <p:spPr>
          <a:xfrm>
            <a:off x="4958100" y="1442175"/>
            <a:ext cx="7233900" cy="4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e6544b383_2_51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CREATION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g2fe6544b383_2_51"/>
          <p:cNvSpPr txBox="1"/>
          <p:nvPr>
            <p:ph idx="1" type="body"/>
          </p:nvPr>
        </p:nvSpPr>
        <p:spPr>
          <a:xfrm>
            <a:off x="3012775" y="2146264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Load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Define the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stock_df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dataframe by loading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final_stock_data.csv.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Prepare Variables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as all features from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stock_df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except the Close column.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Define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as the Close column (target variable).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latin typeface="Times New Roman"/>
                <a:ea typeface="Times New Roman"/>
                <a:cs typeface="Times New Roman"/>
                <a:sym typeface="Times New Roman"/>
              </a:rPr>
              <a:t>Split Data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train_test_split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to divide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5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into training and testing datasets.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e6544b383_2_58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LSTM MODEL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fe6544b383_2_58"/>
          <p:cNvSpPr txBox="1"/>
          <p:nvPr>
            <p:ph idx="1" type="body"/>
          </p:nvPr>
        </p:nvSpPr>
        <p:spPr>
          <a:xfrm>
            <a:off x="1371600" y="2112264"/>
            <a:ext cx="4846200" cy="39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Sequential Model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Utilized a sequential model structure.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LSTM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50 units to capture time-series dependencies.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Dropout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20% dropout rate to mitigate overfitting.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Dense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25 units for dense feature representation.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Output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1 unit to predict the stock’s closing price.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Activation Functions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Hidden Layers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ReLU activation function.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Output Layer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Linear activation function.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df94006e2_0_39"/>
          <p:cNvSpPr/>
          <p:nvPr/>
        </p:nvSpPr>
        <p:spPr>
          <a:xfrm rot="-5400000">
            <a:off x="1874250" y="628046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" name="Google Shape;108;g2fdf94006e2_0_39"/>
          <p:cNvSpPr txBox="1"/>
          <p:nvPr>
            <p:ph type="title"/>
          </p:nvPr>
        </p:nvSpPr>
        <p:spPr>
          <a:xfrm>
            <a:off x="3061050" y="2502300"/>
            <a:ext cx="6069900" cy="569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>
                <a:latin typeface="Times New Roman"/>
                <a:ea typeface="Times New Roman"/>
                <a:cs typeface="Times New Roman"/>
                <a:sym typeface="Times New Roman"/>
              </a:rPr>
              <a:t>Prophet Model Implementation</a:t>
            </a:r>
            <a:endParaRPr b="0" sz="3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e6544b383_2_65"/>
          <p:cNvSpPr txBox="1"/>
          <p:nvPr>
            <p:ph idx="1" type="body"/>
          </p:nvPr>
        </p:nvSpPr>
        <p:spPr>
          <a:xfrm>
            <a:off x="1371600" y="963200"/>
            <a:ext cx="6462600" cy="51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Compile the Model: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Loss Function and Optimizer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Set the loss function to Mean Squared Error (MSE).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Used the Adam optimizer.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Train the Model: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Training Process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Trained using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X_train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y_train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Batch size: 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Epochs: 10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Validation set: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X_test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y_test.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Model Application:</a:t>
            </a:r>
            <a:endParaRPr b="1" sz="1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Prediction Function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Processes user-input data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(e.g., stock symbol, sentiment score, tweet count, open/close prices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) to predict the next day's closing stock price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e6544b383_2_32"/>
          <p:cNvSpPr txBox="1"/>
          <p:nvPr>
            <p:ph type="title"/>
          </p:nvPr>
        </p:nvSpPr>
        <p:spPr>
          <a:xfrm>
            <a:off x="1371600" y="795528"/>
            <a:ext cx="10241400" cy="12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LSTM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fe6544b383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550" y="2030037"/>
            <a:ext cx="5253024" cy="374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fe6544b383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75" y="2094300"/>
            <a:ext cx="5253024" cy="380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df94006e2_0_28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g2fdf94006e2_0_28"/>
          <p:cNvSpPr txBox="1"/>
          <p:nvPr/>
        </p:nvSpPr>
        <p:spPr>
          <a:xfrm>
            <a:off x="153450" y="554100"/>
            <a:ext cx="6158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Reviewed dataframe shape and columns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 data types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data to specific stocks relevant to the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Identified and addressed null and blank values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g2fdf94006e2_0_28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Stock Data &amp; Tweet Data Preprocessing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g2fdf94006e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50" y="2847950"/>
            <a:ext cx="8229600" cy="132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fdf94006e2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175" y="4427881"/>
            <a:ext cx="7315200" cy="15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b746e715f_0_0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g2fb746e715f_0_0"/>
          <p:cNvSpPr txBox="1"/>
          <p:nvPr/>
        </p:nvSpPr>
        <p:spPr>
          <a:xfrm>
            <a:off x="153450" y="554100"/>
            <a:ext cx="61587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Initialized the Sentiment Analyzer as a function to analyze each tweet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Assigned sentiment labels based on the scoring scale: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Positive: compound score ≥ 0.05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Neutral: -0.05 &lt; compound score &lt; 0.05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Negative: compound score ≤ -0.05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columns for Positive, Neutral, Negative, Compound, and Sentiment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Grouped tweet data by Date and Stock Name and calculated a Mean Compound score for each date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Merged Tweet and Stock dataframes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MinMaxScaler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g2fb746e715f_0_0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600">
                <a:latin typeface="Times New Roman"/>
                <a:ea typeface="Times New Roman"/>
                <a:cs typeface="Times New Roman"/>
                <a:sym typeface="Times New Roman"/>
              </a:rPr>
              <a:t>Implementation of VADER Sentiment Analyzer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g2fb746e715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25" y="1287215"/>
            <a:ext cx="3630755" cy="164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fb746e715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50" y="4278901"/>
            <a:ext cx="10930301" cy="18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f94006e2_0_34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g2fdf94006e2_0_34"/>
          <p:cNvSpPr txBox="1"/>
          <p:nvPr/>
        </p:nvSpPr>
        <p:spPr>
          <a:xfrm>
            <a:off x="153450" y="554100"/>
            <a:ext cx="615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training and testing loop for each stock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Mapped 'Sentiment' values as an integer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training and testing sets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'Mean Compound' as a regressor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 the model and made predictions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and displayed metrics for each loop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2fdf94006e2_0_34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Initial Model Training And Testing 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g2fdf94006e2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800" y="2842175"/>
            <a:ext cx="6400801" cy="3200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df94006e2_0_47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g2fdf94006e2_0_47"/>
          <p:cNvSpPr txBox="1"/>
          <p:nvPr/>
        </p:nvSpPr>
        <p:spPr>
          <a:xfrm>
            <a:off x="153450" y="554100"/>
            <a:ext cx="6078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a new training and testing loop for each stock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Mapped 'Sentiment' values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60-day rolling closing price average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training and testing sets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Regressors: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'Mean Compound'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'Volume'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'Sentiment'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60-day closing price average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Incorporated changepoint prior scale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 the model and made predictions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and displayed metrics for each loop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2fdf94006e2_0_47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Secondary Model Training and Testing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g2fdf94006e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100" y="969600"/>
            <a:ext cx="5029200" cy="251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2fdf94006e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101" y="3899691"/>
            <a:ext cx="5029200" cy="251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g2fdf94006e2_0_47"/>
          <p:cNvSpPr txBox="1"/>
          <p:nvPr/>
        </p:nvSpPr>
        <p:spPr>
          <a:xfrm>
            <a:off x="8355500" y="3484188"/>
            <a:ext cx="206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90% Training Sample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g2fdf94006e2_0_47"/>
          <p:cNvSpPr txBox="1"/>
          <p:nvPr/>
        </p:nvSpPr>
        <p:spPr>
          <a:xfrm>
            <a:off x="8347850" y="554100"/>
            <a:ext cx="207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r>
              <a:rPr lang="en-US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0% Training Sample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f4d78b34d_0_87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g2ff4d78b34d_0_87"/>
          <p:cNvSpPr txBox="1"/>
          <p:nvPr>
            <p:ph type="title"/>
          </p:nvPr>
        </p:nvSpPr>
        <p:spPr>
          <a:xfrm>
            <a:off x="153450" y="3"/>
            <a:ext cx="102414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Introduction of Changepoint Prior Scale Sensitivity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g2ff4d78b34d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51" y="612425"/>
            <a:ext cx="11464699" cy="56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e6544b383_0_15"/>
          <p:cNvSpPr/>
          <p:nvPr/>
        </p:nvSpPr>
        <p:spPr>
          <a:xfrm rot="-5400000">
            <a:off x="1874250" y="627621"/>
            <a:ext cx="4355700" cy="8104200"/>
          </a:xfrm>
          <a:prstGeom prst="rect">
            <a:avLst/>
          </a:prstGeom>
          <a:gradFill>
            <a:gsLst>
              <a:gs pos="0">
                <a:srgbClr val="38A1D8">
                  <a:alpha val="0"/>
                </a:srgbClr>
              </a:gs>
              <a:gs pos="91000">
                <a:srgbClr val="8526C6">
                  <a:alpha val="42745"/>
                </a:srgbClr>
              </a:gs>
              <a:gs pos="100000">
                <a:srgbClr val="8526C6">
                  <a:alpha val="42745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8" name="Google Shape;158;g2fe6544b38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816352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2fe6544b383_0_15"/>
          <p:cNvPicPr preferRelativeResize="0"/>
          <p:nvPr/>
        </p:nvPicPr>
        <p:blipFill rotWithShape="1">
          <a:blip r:embed="rId4">
            <a:alphaModFix/>
          </a:blip>
          <a:srcRect b="0" l="2040" r="-2039" t="0"/>
          <a:stretch/>
        </p:blipFill>
        <p:spPr>
          <a:xfrm>
            <a:off x="6561601" y="816352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g2fe6544b38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800" y="3625370"/>
            <a:ext cx="5486401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g2fe6544b383_0_15"/>
          <p:cNvSpPr txBox="1"/>
          <p:nvPr>
            <p:ph type="title"/>
          </p:nvPr>
        </p:nvSpPr>
        <p:spPr>
          <a:xfrm>
            <a:off x="975300" y="2"/>
            <a:ext cx="10241400" cy="54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Times New Roman"/>
                <a:ea typeface="Times New Roman"/>
                <a:cs typeface="Times New Roman"/>
                <a:sym typeface="Times New Roman"/>
              </a:rPr>
              <a:t>Prophet Visualizations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Ris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FEFEF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2024-09-04T00:02:12Z</dcterms:created>
  <dc:creator>Angie Prema</dc:creator>
</cp:coreProperties>
</file>